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138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34549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Foundations of Web Application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4" y="2533476"/>
            <a:ext cx="34549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Web application security protects applications data and users from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Secure by default minimize attack surface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Validate all user inputs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Implement least privilege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encryption for data at rest</a:t>
            </a:r>
          </a:p>
        </p:txBody>
      </p:sp>
      <p:pic>
        <p:nvPicPr>
          <p:cNvPr id="4" name="Picture 3" descr="slide_0.png"/>
          <p:cNvPicPr>
            <a:picLocks noChangeAspect="1"/>
          </p:cNvPicPr>
          <p:nvPr/>
        </p:nvPicPr>
        <p:blipFill>
          <a:blip r:embed="rId2"/>
          <a:srcRect r="2" b="3458"/>
          <a:stretch>
            <a:fillRect/>
          </a:stretch>
        </p:blipFill>
        <p:spPr>
          <a:xfrm>
            <a:off x="5085401" y="10"/>
            <a:ext cx="7103423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AFD70F-20E3-55D2-E154-7D4FACFBB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065495" y="0"/>
            <a:ext cx="123330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FBDB812-268E-7EC5-B48A-752271816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A30E18-AA70-D998-AAFC-727CB0367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Encryption at Rest Strategies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Encryption at rest safeguards stored data against unauthorized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Use strong rotating key management practices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Implement databaselevel column and table encryption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Apply fulldisk encryption on servers and storage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Leverage hardware security modules HSMs for key storage</a:t>
            </a:r>
          </a:p>
        </p:txBody>
      </p:sp>
      <p:pic>
        <p:nvPicPr>
          <p:cNvPr id="4" name="Picture 3" descr="slide_9.png"/>
          <p:cNvPicPr>
            <a:picLocks noChangeAspect="1"/>
          </p:cNvPicPr>
          <p:nvPr/>
        </p:nvPicPr>
        <p:blipFill>
          <a:blip r:embed="rId2"/>
          <a:srcRect r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Input Validation Techniques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Input validation ensures user-supplied data meets expected format before processing preventing injection and other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Use whitelisting over blacklisting for safer validation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Apply type length and format checks consistently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Encode output to neutralize malicious content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Enforce validation on both client and server sides</a:t>
            </a:r>
          </a:p>
        </p:txBody>
      </p:sp>
      <p:pic>
        <p:nvPicPr>
          <p:cNvPr id="4" name="Picture 3" descr="slide_10.png"/>
          <p:cNvPicPr>
            <a:picLocks noChangeAspect="1"/>
          </p:cNvPicPr>
          <p:nvPr/>
        </p:nvPicPr>
        <p:blipFill>
          <a:blip r:embed="rId2"/>
          <a:srcRect r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Error Handling and Logging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Secure error handling prevents information leakage while logs provide audit trails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Avoid revealing stack traces to users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Log errors with contextual data securely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generic error pages for end users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Implement centralized logging and monitoring</a:t>
            </a:r>
          </a:p>
        </p:txBody>
      </p:sp>
      <p:pic>
        <p:nvPicPr>
          <p:cNvPr id="4" name="Picture 3" descr="slide_11.png"/>
          <p:cNvPicPr>
            <a:picLocks noChangeAspect="1"/>
          </p:cNvPicPr>
          <p:nvPr/>
        </p:nvPicPr>
        <p:blipFill>
          <a:blip r:embed="rId2"/>
          <a:srcRect l="9226" r="1908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Security Testing Methodologies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Security testing evaluates a web apps resilience to threats and data breaches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Penetration testing simulates realworld attacks on the app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Static code analysis finds vulnerabilities before deployment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Dynamic analysis tests running application for runtime flaws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Automated scanning speeds vulnerability discovery across codebases</a:t>
            </a:r>
          </a:p>
        </p:txBody>
      </p:sp>
      <p:pic>
        <p:nvPicPr>
          <p:cNvPr id="4" name="Picture 3" descr="slide_12.png"/>
          <p:cNvPicPr>
            <a:picLocks noChangeAspect="1"/>
          </p:cNvPicPr>
          <p:nvPr/>
        </p:nvPicPr>
        <p:blipFill>
          <a:blip r:embed="rId2"/>
          <a:srcRect l="6541" r="4593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Pen Testing for Web Apps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Penetration testing evaluates web apps via controlled attack simulations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Identify authentication and session management weaknesses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Test input validation for injection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Assess error handling and information disclosure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Verify secure configuration and patch management</a:t>
            </a:r>
          </a:p>
        </p:txBody>
      </p:sp>
      <p:pic>
        <p:nvPicPr>
          <p:cNvPr id="4" name="Picture 3" descr="slide_13.png"/>
          <p:cNvPicPr>
            <a:picLocks noChangeAspect="1"/>
          </p:cNvPicPr>
          <p:nvPr/>
        </p:nvPicPr>
        <p:blipFill>
          <a:blip r:embed="rId2"/>
          <a:srcRect l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Secure DevOps Integration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400"/>
              <a:t>Secure DevOps Integration blends development operations and security into a unified CICD pipeline catching vulnerabilities early and maintaining continuous compliance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Continuous security testing embedded in CICD pipelines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Automated compliance checks with policy-as-code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Realtime threat intelligence feeds into build process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Immutable infrastructure reduces configuration drift risks</a:t>
            </a:r>
          </a:p>
        </p:txBody>
      </p:sp>
      <p:pic>
        <p:nvPicPr>
          <p:cNvPr id="4" name="Picture 3" descr="slide_14.png"/>
          <p:cNvPicPr>
            <a:picLocks noChangeAspect="1"/>
          </p:cNvPicPr>
          <p:nvPr/>
        </p:nvPicPr>
        <p:blipFill>
          <a:blip r:embed="rId2"/>
          <a:srcRect l="5085" r="6049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Role Based Access Control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Role Based Access Control RBAC limits system access by assigning users to predefined roles each with specific permissions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Assign roles based on job responsibilities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Enforce least-privilege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Simplify permission management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Enable audit and compliance</a:t>
            </a:r>
          </a:p>
        </p:txBody>
      </p:sp>
      <p:pic>
        <p:nvPicPr>
          <p:cNvPr id="4" name="Picture 3" descr="slide_15.png"/>
          <p:cNvPicPr>
            <a:picLocks noChangeAspect="1"/>
          </p:cNvPicPr>
          <p:nvPr/>
        </p:nvPicPr>
        <p:blipFill>
          <a:blip r:embed="rId2"/>
          <a:srcRect l="4681" r="6453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Vulnerability Management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Vulnerability management workflow is a systematic process for identifying evaluating and mitigating security weaknesses in web applications ensuring continuous protection by prioritizing threats and tracking remediation status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Scan web apps for known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Assess risk based on impact and likelihood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Prioritize fixes using risk scoring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Track remediation until closure</a:t>
            </a:r>
          </a:p>
        </p:txBody>
      </p:sp>
      <p:pic>
        <p:nvPicPr>
          <p:cNvPr id="4" name="Picture 3" descr="slide_16.png"/>
          <p:cNvPicPr>
            <a:picLocks noChangeAspect="1"/>
          </p:cNvPicPr>
          <p:nvPr/>
        </p:nvPicPr>
        <p:blipFill>
          <a:blip r:embed="rId2"/>
          <a:srcRect l="9036" r="2098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Third Party Component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4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400"/>
              <a:t>Thirdparty component security ensures that external libraries frameworks and plugins integrated into web applications are safe uptodate and free from known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Regularly update and patch all external dependencies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Use automated vulnerability scanners for component checks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Implement strict license compliance and provenance verification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400"/>
              <a:t>Enforce runtime controls to limit component impact</a:t>
            </a:r>
          </a:p>
        </p:txBody>
      </p:sp>
      <p:pic>
        <p:nvPicPr>
          <p:cNvPr id="4" name="Picture 3" descr="slide_17.png"/>
          <p:cNvPicPr>
            <a:picLocks noChangeAspect="1"/>
          </p:cNvPicPr>
          <p:nvPr/>
        </p:nvPicPr>
        <p:blipFill>
          <a:blip r:embed="rId2"/>
          <a:srcRect l="8316" r="2818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Mobile Web Application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Mobile web applications deliver content to mobile devices via browsers requiring specialized security controls to protect data ensure integrity and maintain secure connections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Use HTTPS to encrypt data in transit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Validate and sanitize all user inputs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Implement secure authentication and token storage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Regularly update mobile libraries and frameworks</a:t>
            </a:r>
          </a:p>
        </p:txBody>
      </p:sp>
      <p:pic>
        <p:nvPicPr>
          <p:cNvPr id="4" name="Picture 3" descr="slide_18.png"/>
          <p:cNvPicPr>
            <a:picLocks noChangeAspect="1"/>
          </p:cNvPicPr>
          <p:nvPr/>
        </p:nvPicPr>
        <p:blipFill>
          <a:blip r:embed="rId2"/>
          <a:srcRect l="10294" r="841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Common Threat Landscape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Common threat landscape outlines frequent attacks targeting web applications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Injection attacks exploit unsanitized input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Crosssite scripting undermines user trust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Broken authentication permits unauthorized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Insecure direct object references expose sensitive data</a:t>
            </a:r>
          </a:p>
        </p:txBody>
      </p:sp>
      <p:pic>
        <p:nvPicPr>
          <p:cNvPr id="4" name="Picture 3" descr="slide_1.png"/>
          <p:cNvPicPr>
            <a:picLocks noChangeAspect="1"/>
          </p:cNvPicPr>
          <p:nvPr/>
        </p:nvPicPr>
        <p:blipFill>
          <a:blip r:embed="rId2"/>
          <a:srcRect l="4472" r="6663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4400">
                <a:solidFill>
                  <a:srgbClr val="000000"/>
                </a:solidFill>
              </a:defRPr>
            </a:pPr>
            <a:r>
              <a:t>Cloud Hosting Security Considerations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1371600"/>
            <a:ext cx="54864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/>
          </a:p>
          <a:p>
            <a:pPr>
              <a:spcAft>
                <a:spcPts val="1800"/>
              </a:spcAft>
              <a:defRPr sz="2600">
                <a:solidFill>
                  <a:srgbClr val="000000"/>
                </a:solidFill>
              </a:defRPr>
            </a:pPr>
            <a:r>
              <a:t>Cloud hosting leverages shared infrastructure to deploy web applications Security requires managing shared responsibility data isolation and provider controls</a:t>
            </a:r>
          </a:p>
          <a:p>
            <a:pPr>
              <a:spcAft>
                <a:spcPts val="1200"/>
              </a:spcAft>
              <a:defRPr sz="2400">
                <a:solidFill>
                  <a:srgbClr val="000000"/>
                </a:solidFill>
              </a:defRPr>
            </a:pPr>
            <a:r>
              <a:t>Assess providers security certifications and compliance frameworks</a:t>
            </a:r>
          </a:p>
          <a:p>
            <a:pPr>
              <a:spcAft>
                <a:spcPts val="1200"/>
              </a:spcAft>
              <a:defRPr sz="2400">
                <a:solidFill>
                  <a:srgbClr val="000000"/>
                </a:solidFill>
              </a:defRPr>
            </a:pPr>
            <a:r>
              <a:t>Implement strong identity and access management controls</a:t>
            </a:r>
          </a:p>
          <a:p>
            <a:pPr>
              <a:spcAft>
                <a:spcPts val="1200"/>
              </a:spcAft>
              <a:defRPr sz="2400">
                <a:solidFill>
                  <a:srgbClr val="000000"/>
                </a:solidFill>
              </a:defRPr>
            </a:pPr>
            <a:r>
              <a:t>Encrypt data at rest and in transit</a:t>
            </a:r>
          </a:p>
          <a:p>
            <a:pPr>
              <a:spcAft>
                <a:spcPts val="1200"/>
              </a:spcAft>
              <a:defRPr sz="2400">
                <a:solidFill>
                  <a:srgbClr val="000000"/>
                </a:solidFill>
              </a:defRPr>
            </a:pPr>
            <a:r>
              <a:t>Regularly audit logs and monitor for anomalous activity</a:t>
            </a:r>
          </a:p>
        </p:txBody>
      </p:sp>
      <p:pic>
        <p:nvPicPr>
          <p:cNvPr id="4" name="Picture 3" descr="slide_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716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Regulatory Compliance Requirements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Regulatory compliance ensures web applications meet legal and industry standards for data protection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Adhere to GDPR for EU user data privacy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Implement PCI-DSS to secure payment card information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Follow HIPAA for safeguarding health data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Conduct regular audits and penetration tests</a:t>
            </a:r>
          </a:p>
        </p:txBody>
      </p:sp>
      <p:pic>
        <p:nvPicPr>
          <p:cNvPr id="4" name="Picture 3" descr="slide_20.png"/>
          <p:cNvPicPr>
            <a:picLocks noChangeAspect="1"/>
          </p:cNvPicPr>
          <p:nvPr/>
        </p:nvPicPr>
        <p:blipFill>
          <a:blip r:embed="rId2"/>
          <a:srcRect r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Incident Response Planning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Incident response planning outlines steps to detect contain eradicate and recover from web application security incidents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Establish clear incident detection indicators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Define roles and responsibilities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Create containment and eradication procedures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Plan communication and postincident analysis</a:t>
            </a:r>
          </a:p>
        </p:txBody>
      </p:sp>
      <p:pic>
        <p:nvPicPr>
          <p:cNvPr id="4" name="Picture 3" descr="slide_21.png"/>
          <p:cNvPicPr>
            <a:picLocks noChangeAspect="1"/>
          </p:cNvPicPr>
          <p:nvPr/>
        </p:nvPicPr>
        <p:blipFill>
          <a:blip r:embed="rId2"/>
          <a:srcRect l="7283" r="3852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Business Continuity and Recovery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Business continuity and recovery keep web applications available and protect data after disruptions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Identify critical application components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Implement redundant hosting and failover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Automate backup and restore testing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Establish clear incident response playbooks</a:t>
            </a:r>
          </a:p>
        </p:txBody>
      </p:sp>
      <p:pic>
        <p:nvPicPr>
          <p:cNvPr id="4" name="Picture 3" descr="slide_22.png"/>
          <p:cNvPicPr>
            <a:picLocks noChangeAspect="1"/>
          </p:cNvPicPr>
          <p:nvPr/>
        </p:nvPicPr>
        <p:blipFill>
          <a:blip r:embed="rId2"/>
          <a:srcRect l="5548" r="5586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344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1637" y="762001"/>
            <a:ext cx="4155429" cy="1708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700"/>
              <a:t>Security Awareness Training</a:t>
            </a:r>
          </a:p>
        </p:txBody>
      </p:sp>
      <p:pic>
        <p:nvPicPr>
          <p:cNvPr id="17" name="Picture 16" descr="3D technology art">
            <a:extLst>
              <a:ext uri="{FF2B5EF4-FFF2-40B4-BE49-F238E27FC236}">
                <a16:creationId xmlns:a16="http://schemas.microsoft.com/office/drawing/2014/main" id="{83378A02-0ED6-B163-6242-03797DE4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650" r="28032" b="-2"/>
          <a:stretch>
            <a:fillRect/>
          </a:stretch>
        </p:blipFill>
        <p:spPr>
          <a:xfrm>
            <a:off x="20" y="-2"/>
            <a:ext cx="6094392" cy="68580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1637" y="2470245"/>
            <a:ext cx="4155429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Security awareness training educates users on safe practices and threat recognition to protect web applications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Recognize phishing emails and suspicious links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Use strong unique passwords and enable MFA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Report security incidents promptly to the IT team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Regularly update software and apply security patches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Monitoring and Detection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Monitoring and detection tools continuously analyze web traffic logs and system metrics to enable rapid identification of anomalies and potential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Realtime traffic analysis for instant threat identification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Log aggregation to correlate events across services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Automated alerts for suspicious behaviors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Dashboards visualize attack trends and metrics</a:t>
            </a:r>
          </a:p>
        </p:txBody>
      </p:sp>
      <p:pic>
        <p:nvPicPr>
          <p:cNvPr id="4" name="Picture 3" descr="slide_24.png"/>
          <p:cNvPicPr>
            <a:picLocks noChangeAspect="1"/>
          </p:cNvPicPr>
          <p:nvPr/>
        </p:nvPicPr>
        <p:blipFill>
          <a:blip r:embed="rId2"/>
          <a:srcRect l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Future Trends in Web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 dirty="0"/>
              <a:t>Future trends in web security are emerging technologies and strategies that will shape the next generation of protecting web applications from evolving threats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Zero Trust architecture gains mainstream adoption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AI driven threat detection becomes standard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Edge computing security models rise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 dirty="0"/>
              <a:t>Quantum resistant cryptography is integrated</a:t>
            </a:r>
          </a:p>
        </p:txBody>
      </p:sp>
      <p:pic>
        <p:nvPicPr>
          <p:cNvPr id="4" name="Picture 3" descr="slide_25.png"/>
          <p:cNvPicPr>
            <a:picLocks noChangeAspect="1"/>
          </p:cNvPicPr>
          <p:nvPr/>
        </p:nvPicPr>
        <p:blipFill>
          <a:blip r:embed="rId2"/>
          <a:srcRect l="7456" r="3679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Building a Secure Culture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A secure culture ensures every team member practices security proactively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Continuous training builds awareness and skill for secure coding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Leadership models security rewarding proactive risk mitigation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Clear policies provide guidelines and enforce consistent practices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Regular audits surface gaps and guide improvement</a:t>
            </a:r>
          </a:p>
        </p:txBody>
      </p:sp>
      <p:pic>
        <p:nvPicPr>
          <p:cNvPr id="4" name="Picture 3" descr="slide_26.png"/>
          <p:cNvPicPr>
            <a:picLocks noChangeAspect="1"/>
          </p:cNvPicPr>
          <p:nvPr/>
        </p:nvPicPr>
        <p:blipFill>
          <a:blip r:embed="rId2"/>
          <a:srcRect l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Best Practices Checklist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A structured list of actions and checks that ensure web applications meet security standards It covers authentication input validation secure configuration and ongoing monitoring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Use strong multifactor authentication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Validate and sanitize all user inputs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Encrypt data at rest and in transit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Regularly update libraries and dependencies</a:t>
            </a:r>
          </a:p>
        </p:txBody>
      </p:sp>
      <p:pic>
        <p:nvPicPr>
          <p:cNvPr id="13" name="Picture 12" descr="Different colored organizers">
            <a:extLst>
              <a:ext uri="{FF2B5EF4-FFF2-40B4-BE49-F238E27FC236}">
                <a16:creationId xmlns:a16="http://schemas.microsoft.com/office/drawing/2014/main" id="{9A0A3AAC-7B23-CA28-762E-EBC14A4C0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141" r="23035" b="1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82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20227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604" y="350196"/>
            <a:ext cx="464569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4000"/>
              <a:t>Summary and Takeaways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1603" y="2743200"/>
            <a:ext cx="464569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Web application security protects online systems from attacks such as SQL injection XSS and other coderelated threats encompassing secure coding threat modeling and continuous monitoring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Secure coding practices reduce common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Regular vulnerability scanning identifies weaknesses early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Employ WAFs to block malicious traffic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Continuous monitoring ensures rapid incident response</a:t>
            </a:r>
          </a:p>
        </p:txBody>
      </p:sp>
      <p:pic>
        <p:nvPicPr>
          <p:cNvPr id="4" name="Picture 3" descr="slide_29.png"/>
          <p:cNvPicPr>
            <a:picLocks noChangeAspect="1"/>
          </p:cNvPicPr>
          <p:nvPr/>
        </p:nvPicPr>
        <p:blipFill>
          <a:blip r:embed="rId2"/>
          <a:srcRect l="1446" r="9588"/>
          <a:stretch>
            <a:fillRect/>
          </a:stretch>
        </p:blipFill>
        <p:spPr>
          <a:xfrm>
            <a:off x="6094412" y="1"/>
            <a:ext cx="610123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OWASP Top Ten Explained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The OWASP Top Ten is a prioritized list of the most critical web application security risks updated periodically to guide developers and security teams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Injection flaws untrusted data executed as code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Broken authentication session hijacking or credential misuse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Sensitive data exposure insecure storage or transmission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Security misconfiguration default or weak settings</a:t>
            </a:r>
          </a:p>
        </p:txBody>
      </p:sp>
      <p:pic>
        <p:nvPicPr>
          <p:cNvPr id="4" name="Picture 3" descr="slide_2.png"/>
          <p:cNvPicPr>
            <a:picLocks noChangeAspect="1"/>
          </p:cNvPicPr>
          <p:nvPr/>
        </p:nvPicPr>
        <p:blipFill>
          <a:blip r:embed="rId2"/>
          <a:srcRect l="5949" r="5185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Injection Attacks and Prevention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Injection attacks insert malicious code into input fields to exploit backend vulnerabilities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Validate and sanitize all user inputs before use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Use parameterized queries or prepared statements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Implement least privilege for database accounts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Employ web application firewalls to block malicious payloads</a:t>
            </a:r>
          </a:p>
        </p:txBody>
      </p:sp>
      <p:pic>
        <p:nvPicPr>
          <p:cNvPr id="4" name="Picture 3" descr="slide_3.png"/>
          <p:cNvPicPr>
            <a:picLocks noChangeAspect="1"/>
          </p:cNvPicPr>
          <p:nvPr/>
        </p:nvPicPr>
        <p:blipFill>
          <a:blip r:embed="rId2"/>
          <a:srcRect l="7245" r="3889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Authentication and Authorization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700"/>
              <a:t>Authentication verifies identity authorization controls resource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Use multi-factor authentication for stronger identity verification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Implement role-based access control for precise permissions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Employ least privilege principle to minimize risk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700"/>
              <a:t>Regularly audit access logs to detect anomalies</a:t>
            </a:r>
          </a:p>
        </p:txBody>
      </p:sp>
      <p:pic>
        <p:nvPicPr>
          <p:cNvPr id="4" name="Picture 3" descr="slide_4.png"/>
          <p:cNvPicPr>
            <a:picLocks noChangeAspect="1"/>
          </p:cNvPicPr>
          <p:nvPr/>
        </p:nvPicPr>
        <p:blipFill>
          <a:blip r:embed="rId2"/>
          <a:srcRect l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Session Management Risks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600"/>
              <a:t>Session management handles authentication states vulnerabilities arise when tokens are mishandled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Session hijacking through stolen or predictable tokens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Improper session expiration enables replay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Weak regeneration allows fixation and unauthorized access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600"/>
              <a:t>Lack of secure cookie flags exposes sessions to sniffing</a:t>
            </a:r>
          </a:p>
        </p:txBody>
      </p:sp>
      <p:pic>
        <p:nvPicPr>
          <p:cNvPr id="4" name="Picture 3" descr="slide_5.png"/>
          <p:cNvPicPr>
            <a:picLocks noChangeAspect="1"/>
          </p:cNvPicPr>
          <p:nvPr/>
        </p:nvPicPr>
        <p:blipFill>
          <a:blip r:embed="rId2"/>
          <a:srcRect l="8547" r="2588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Cross Site Scripting Prevention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CrossSite Scripting XSS is a vulnerability where attackers inject malicious scripts into web pages viewed by others Prevention relies on input validation output encoding and security policies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Validate and sanitize all user inputs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Encode outputs to neutralize scripts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Deploy a robust Content Security Policy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frameworks that autoescape HTML</a:t>
            </a:r>
          </a:p>
        </p:txBody>
      </p:sp>
      <p:pic>
        <p:nvPicPr>
          <p:cNvPr id="4" name="Picture 3" descr="slide_6.png"/>
          <p:cNvPicPr>
            <a:picLocks noChangeAspect="1"/>
          </p:cNvPicPr>
          <p:nvPr/>
        </p:nvPicPr>
        <p:blipFill>
          <a:blip r:embed="rId2"/>
          <a:srcRect l="11134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Secure File Upload Practices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2000"/>
              <a:t>Secure file upload ensures only intended safe files reach the server preventing malicious code execution and data breaches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Validate file type with MIME checks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Enforce strict file size limits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Store uploads outside web root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2000"/>
              <a:t>Scan for malware before processing</a:t>
            </a:r>
          </a:p>
        </p:txBody>
      </p:sp>
      <p:pic>
        <p:nvPicPr>
          <p:cNvPr id="4" name="Picture 3" descr="slide_7.png"/>
          <p:cNvPicPr>
            <a:picLocks noChangeAspect="1"/>
          </p:cNvPicPr>
          <p:nvPr/>
        </p:nvPicPr>
        <p:blipFill>
          <a:blip r:embed="rId2"/>
          <a:srcRect l="5655" r="5479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464" y="741391"/>
            <a:ext cx="435413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  <a:defRPr sz="4400">
                <a:solidFill>
                  <a:srgbClr val="000000"/>
                </a:solidFill>
              </a:defRPr>
            </a:pPr>
            <a:r>
              <a:rPr lang="en-US" sz="3200"/>
              <a:t>Data Protection in Transit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463" y="2533476"/>
            <a:ext cx="435413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/>
          </a:p>
          <a:p>
            <a:pPr indent="-228600" defTabSz="9144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  <a:defRPr sz="2600">
                <a:solidFill>
                  <a:srgbClr val="000000"/>
                </a:solidFill>
              </a:defRPr>
            </a:pPr>
            <a:r>
              <a:rPr lang="en-US" sz="1900"/>
              <a:t>Data protection in transit encrypts data during transmission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Use TLSSSL to secure HTTP traffic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Implement Perfect Forward Secrecy PFS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Validate certificates to prevent MITM attacks</a:t>
            </a:r>
          </a:p>
          <a:p>
            <a:pPr indent="-228600" defTabSz="9144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</a:defRPr>
            </a:pPr>
            <a:r>
              <a:rPr lang="en-US" sz="1900"/>
              <a:t>Regularly rotate and update cryptographic keys</a:t>
            </a:r>
          </a:p>
        </p:txBody>
      </p:sp>
      <p:pic>
        <p:nvPicPr>
          <p:cNvPr id="4" name="Picture 3" descr="slide_8.png"/>
          <p:cNvPicPr>
            <a:picLocks noChangeAspect="1"/>
          </p:cNvPicPr>
          <p:nvPr/>
        </p:nvPicPr>
        <p:blipFill>
          <a:blip r:embed="rId2"/>
          <a:srcRect l="7076" r="4059"/>
          <a:stretch>
            <a:fillRect/>
          </a:stretch>
        </p:blipFill>
        <p:spPr>
          <a:xfrm>
            <a:off x="6094412" y="10"/>
            <a:ext cx="6094412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7041" y="3029667"/>
            <a:ext cx="1559464" cy="610472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2832" y="-3760"/>
            <a:ext cx="2175991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4412" y="5502302"/>
            <a:ext cx="610472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4541" y="2939627"/>
            <a:ext cx="3162084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1293</Words>
  <Application>Microsoft Office PowerPoint</Application>
  <PresentationFormat>Custom</PresentationFormat>
  <Paragraphs>203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Foundations of Web Application Security</vt:lpstr>
      <vt:lpstr>Common Threat Landscape</vt:lpstr>
      <vt:lpstr>OWASP Top Ten Explained</vt:lpstr>
      <vt:lpstr>Injection Attacks and Prevention</vt:lpstr>
      <vt:lpstr>Authentication and Authorization</vt:lpstr>
      <vt:lpstr>Session Management Risks</vt:lpstr>
      <vt:lpstr>Cross Site Scripting Prevention</vt:lpstr>
      <vt:lpstr>Secure File Upload Practices</vt:lpstr>
      <vt:lpstr>Data Protection in Transit</vt:lpstr>
      <vt:lpstr>Encryption at Rest Strategies</vt:lpstr>
      <vt:lpstr>Input Validation Techniques</vt:lpstr>
      <vt:lpstr>Error Handling and Logging</vt:lpstr>
      <vt:lpstr>Security Testing Methodologies</vt:lpstr>
      <vt:lpstr>Pen Testing for Web Apps</vt:lpstr>
      <vt:lpstr>Secure DevOps Integration</vt:lpstr>
      <vt:lpstr>Role Based Access Control</vt:lpstr>
      <vt:lpstr>Vulnerability Management Workflow</vt:lpstr>
      <vt:lpstr>Third Party Component Security</vt:lpstr>
      <vt:lpstr>Mobile Web Application Security</vt:lpstr>
      <vt:lpstr>Cloud Hosting Security Considerations</vt:lpstr>
      <vt:lpstr>Regulatory Compliance Requirements</vt:lpstr>
      <vt:lpstr>Incident Response Planning</vt:lpstr>
      <vt:lpstr>Business Continuity and Recovery</vt:lpstr>
      <vt:lpstr>Security Awareness Training</vt:lpstr>
      <vt:lpstr>Monitoring and Detection Tools</vt:lpstr>
      <vt:lpstr>Future Trends in Web Security</vt:lpstr>
      <vt:lpstr>Building a Secure Culture</vt:lpstr>
      <vt:lpstr>Best Practices Checklist</vt:lpstr>
      <vt:lpstr>Summary and Takeaways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Muhammad Mudassar Yamin</cp:lastModifiedBy>
  <cp:revision>2</cp:revision>
  <dcterms:created xsi:type="dcterms:W3CDTF">2013-01-27T09:14:16Z</dcterms:created>
  <dcterms:modified xsi:type="dcterms:W3CDTF">2025-09-11T10:52:41Z</dcterms:modified>
  <cp:category/>
</cp:coreProperties>
</file>